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
  </p:handoutMasterIdLst>
  <p:sldIdLst>
    <p:sldId id="256" r:id="rId2"/>
  </p:sldIdLst>
  <p:sldSz cx="41148000" cy="20116800"/>
  <p:notesSz cx="9856788" cy="13514388"/>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F0B100"/>
    <a:srgbClr val="996633"/>
    <a:srgbClr val="CC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4568" autoAdjust="0"/>
    <p:restoredTop sz="96901" autoAdjust="0"/>
  </p:normalViewPr>
  <p:slideViewPr>
    <p:cSldViewPr>
      <p:cViewPr>
        <p:scale>
          <a:sx n="40" d="100"/>
          <a:sy n="40" d="100"/>
        </p:scale>
        <p:origin x="192" y="48"/>
      </p:cViewPr>
      <p:guideLst>
        <p:guide orient="horz" pos="6048"/>
        <p:guide orient="horz" pos="9408"/>
        <p:guide pos="12960"/>
        <p:guide pos="6576"/>
        <p:guide pos="19296"/>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4271963" cy="676275"/>
          </a:xfrm>
          <a:prstGeom prst="rect">
            <a:avLst/>
          </a:prstGeom>
          <a:noFill/>
          <a:ln w="9525">
            <a:noFill/>
            <a:miter lim="800000"/>
            <a:headEnd/>
            <a:tailEnd/>
          </a:ln>
          <a:effectLst/>
        </p:spPr>
        <p:txBody>
          <a:bodyPr vert="horz" wrap="square" lIns="133548" tIns="66774" rIns="133548" bIns="66774" numCol="1" anchor="t" anchorCtr="0" compatLnSpc="1">
            <a:prstTxWarp prst="textNoShape">
              <a:avLst/>
            </a:prstTxWarp>
          </a:bodyPr>
          <a:lstStyle>
            <a:lvl1pPr defTabSz="1335088">
              <a:defRPr sz="1800"/>
            </a:lvl1pPr>
          </a:lstStyle>
          <a:p>
            <a:endParaRPr lang="en-GB"/>
          </a:p>
        </p:txBody>
      </p:sp>
      <p:sp>
        <p:nvSpPr>
          <p:cNvPr id="4099" name="Rectangle 1027"/>
          <p:cNvSpPr>
            <a:spLocks noGrp="1" noChangeArrowheads="1"/>
          </p:cNvSpPr>
          <p:nvPr>
            <p:ph type="dt" sz="quarter" idx="1"/>
          </p:nvPr>
        </p:nvSpPr>
        <p:spPr bwMode="auto">
          <a:xfrm>
            <a:off x="5584825" y="0"/>
            <a:ext cx="4271963" cy="676275"/>
          </a:xfrm>
          <a:prstGeom prst="rect">
            <a:avLst/>
          </a:prstGeom>
          <a:noFill/>
          <a:ln w="9525">
            <a:noFill/>
            <a:miter lim="800000"/>
            <a:headEnd/>
            <a:tailEnd/>
          </a:ln>
          <a:effectLst/>
        </p:spPr>
        <p:txBody>
          <a:bodyPr vert="horz" wrap="square" lIns="133548" tIns="66774" rIns="133548" bIns="66774" numCol="1" anchor="t" anchorCtr="0" compatLnSpc="1">
            <a:prstTxWarp prst="textNoShape">
              <a:avLst/>
            </a:prstTxWarp>
          </a:bodyPr>
          <a:lstStyle>
            <a:lvl1pPr algn="r" defTabSz="1335088">
              <a:defRPr sz="1800"/>
            </a:lvl1pPr>
          </a:lstStyle>
          <a:p>
            <a:endParaRPr lang="en-GB"/>
          </a:p>
        </p:txBody>
      </p:sp>
      <p:sp>
        <p:nvSpPr>
          <p:cNvPr id="4100" name="Rectangle 1028"/>
          <p:cNvSpPr>
            <a:spLocks noGrp="1" noChangeArrowheads="1"/>
          </p:cNvSpPr>
          <p:nvPr>
            <p:ph type="ftr" sz="quarter" idx="2"/>
          </p:nvPr>
        </p:nvSpPr>
        <p:spPr bwMode="auto">
          <a:xfrm>
            <a:off x="0" y="12838113"/>
            <a:ext cx="4271963" cy="676275"/>
          </a:xfrm>
          <a:prstGeom prst="rect">
            <a:avLst/>
          </a:prstGeom>
          <a:noFill/>
          <a:ln w="9525">
            <a:noFill/>
            <a:miter lim="800000"/>
            <a:headEnd/>
            <a:tailEnd/>
          </a:ln>
          <a:effectLst/>
        </p:spPr>
        <p:txBody>
          <a:bodyPr vert="horz" wrap="square" lIns="133548" tIns="66774" rIns="133548" bIns="66774" numCol="1" anchor="b" anchorCtr="0" compatLnSpc="1">
            <a:prstTxWarp prst="textNoShape">
              <a:avLst/>
            </a:prstTxWarp>
          </a:bodyPr>
          <a:lstStyle>
            <a:lvl1pPr defTabSz="1335088">
              <a:defRPr sz="1800"/>
            </a:lvl1pPr>
          </a:lstStyle>
          <a:p>
            <a:endParaRPr lang="en-GB"/>
          </a:p>
        </p:txBody>
      </p:sp>
      <p:sp>
        <p:nvSpPr>
          <p:cNvPr id="4101" name="Rectangle 1029"/>
          <p:cNvSpPr>
            <a:spLocks noGrp="1" noChangeArrowheads="1"/>
          </p:cNvSpPr>
          <p:nvPr>
            <p:ph type="sldNum" sz="quarter" idx="3"/>
          </p:nvPr>
        </p:nvSpPr>
        <p:spPr bwMode="auto">
          <a:xfrm>
            <a:off x="5584825" y="12838113"/>
            <a:ext cx="4271963" cy="676275"/>
          </a:xfrm>
          <a:prstGeom prst="rect">
            <a:avLst/>
          </a:prstGeom>
          <a:noFill/>
          <a:ln w="9525">
            <a:noFill/>
            <a:miter lim="800000"/>
            <a:headEnd/>
            <a:tailEnd/>
          </a:ln>
          <a:effectLst/>
        </p:spPr>
        <p:txBody>
          <a:bodyPr vert="horz" wrap="square" lIns="133548" tIns="66774" rIns="133548" bIns="66774" numCol="1" anchor="b" anchorCtr="0" compatLnSpc="1">
            <a:prstTxWarp prst="textNoShape">
              <a:avLst/>
            </a:prstTxWarp>
          </a:bodyPr>
          <a:lstStyle>
            <a:lvl1pPr algn="r" defTabSz="1335088">
              <a:defRPr sz="1800"/>
            </a:lvl1pPr>
          </a:lstStyle>
          <a:p>
            <a:fld id="{6C6638A0-34EF-4B65-ABA9-62065524DCEA}" type="slidenum">
              <a:rPr lang="en-GB"/>
              <a:pPr/>
              <a:t>‹#›</a:t>
            </a:fld>
            <a:endParaRPr lang="en-GB"/>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86100" y="6249988"/>
            <a:ext cx="34975800" cy="4311650"/>
          </a:xfrm>
        </p:spPr>
        <p:txBody>
          <a:bodyPr/>
          <a:lstStyle/>
          <a:p>
            <a:r>
              <a:rPr lang="en-US" smtClean="0"/>
              <a:t>Click to edit Master title style</a:t>
            </a:r>
            <a:endParaRPr lang="en-GB"/>
          </a:p>
        </p:txBody>
      </p:sp>
      <p:sp>
        <p:nvSpPr>
          <p:cNvPr id="3" name="Subtitle 2"/>
          <p:cNvSpPr>
            <a:spLocks noGrp="1"/>
          </p:cNvSpPr>
          <p:nvPr>
            <p:ph type="subTitle" idx="1"/>
          </p:nvPr>
        </p:nvSpPr>
        <p:spPr>
          <a:xfrm>
            <a:off x="6172200" y="11399838"/>
            <a:ext cx="28803600" cy="51403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926726F-07AB-4791-877F-B4EB402E34C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97446B1-D9DF-461C-8655-8A877A79D28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51200" y="12927013"/>
            <a:ext cx="34975800" cy="3995737"/>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3251200" y="8526463"/>
            <a:ext cx="34975800" cy="44005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CC246C1-A17E-4DC7-8C16-8F93EA3E3B4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086100" y="5811838"/>
            <a:ext cx="17411700" cy="12069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20650200" y="5811838"/>
            <a:ext cx="17411700" cy="120697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B2A3EC-59D1-4388-A070-E644FF3C02A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57400" y="804863"/>
            <a:ext cx="37033200" cy="33528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2057400" y="4503738"/>
            <a:ext cx="18181638" cy="18764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057400" y="6380163"/>
            <a:ext cx="18181638" cy="11590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20902613" y="4503738"/>
            <a:ext cx="18187987" cy="18764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20902613" y="6380163"/>
            <a:ext cx="18187987" cy="115903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8091BE5-A1CD-4941-830B-47ECE64C0984}"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0400503-9FAB-4A35-8678-3D9431E9312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F088625-0213-481B-B837-C91FD6F640BD}"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57400" y="801688"/>
            <a:ext cx="13538200" cy="3408362"/>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16087725" y="801688"/>
            <a:ext cx="23002875" cy="171688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2057400" y="4210050"/>
            <a:ext cx="13538200" cy="137604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451333B-73F0-4816-B40C-FDFD54A7395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066088" y="14081125"/>
            <a:ext cx="24688800" cy="1663700"/>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8066088" y="1797050"/>
            <a:ext cx="24688800" cy="120697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066088" y="15744825"/>
            <a:ext cx="24688800" cy="236061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E5810A1-1F38-478A-B033-312EF1BFF58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3E482F-0690-409A-80D9-A3048327067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9317950" y="1789113"/>
            <a:ext cx="8743950" cy="1609248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086100" y="1789113"/>
            <a:ext cx="26079450" cy="160924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4ED164-FE88-4051-801B-D4B780715C4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86100" y="1789113"/>
            <a:ext cx="34975800" cy="3352800"/>
          </a:xfrm>
          <a:prstGeom prst="rect">
            <a:avLst/>
          </a:prstGeom>
          <a:noFill/>
          <a:ln w="9525">
            <a:noFill/>
            <a:miter lim="800000"/>
            <a:headEnd/>
            <a:tailEnd/>
          </a:ln>
          <a:effectLst/>
        </p:spPr>
        <p:txBody>
          <a:bodyPr vert="horz" wrap="square" lIns="350069" tIns="175034" rIns="350069" bIns="175034"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086100" y="5811838"/>
            <a:ext cx="34975800" cy="12069762"/>
          </a:xfrm>
          <a:prstGeom prst="rect">
            <a:avLst/>
          </a:prstGeom>
          <a:noFill/>
          <a:ln w="9525">
            <a:noFill/>
            <a:miter lim="800000"/>
            <a:headEnd/>
            <a:tailEnd/>
          </a:ln>
          <a:effectLst/>
        </p:spPr>
        <p:txBody>
          <a:bodyPr vert="horz" wrap="square" lIns="350069" tIns="175034" rIns="350069" bIns="17503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086100" y="18327688"/>
            <a:ext cx="8572500" cy="1343025"/>
          </a:xfrm>
          <a:prstGeom prst="rect">
            <a:avLst/>
          </a:prstGeom>
          <a:noFill/>
          <a:ln w="9525">
            <a:noFill/>
            <a:miter lim="800000"/>
            <a:headEnd/>
            <a:tailEnd/>
          </a:ln>
          <a:effectLst/>
        </p:spPr>
        <p:txBody>
          <a:bodyPr vert="horz" wrap="square" lIns="350069" tIns="175034" rIns="350069" bIns="175034" numCol="1" anchor="t" anchorCtr="0" compatLnSpc="1">
            <a:prstTxWarp prst="textNoShape">
              <a:avLst/>
            </a:prstTxWarp>
          </a:bodyPr>
          <a:lstStyle>
            <a:lvl1pPr defTabSz="3500438">
              <a:defRPr sz="5400"/>
            </a:lvl1pPr>
          </a:lstStyle>
          <a:p>
            <a:endParaRPr lang="en-US"/>
          </a:p>
        </p:txBody>
      </p:sp>
      <p:sp>
        <p:nvSpPr>
          <p:cNvPr id="1029" name="Rectangle 5"/>
          <p:cNvSpPr>
            <a:spLocks noGrp="1" noChangeArrowheads="1"/>
          </p:cNvSpPr>
          <p:nvPr>
            <p:ph type="ftr" sz="quarter" idx="3"/>
          </p:nvPr>
        </p:nvSpPr>
        <p:spPr bwMode="auto">
          <a:xfrm>
            <a:off x="14058900" y="18327688"/>
            <a:ext cx="13030200" cy="1343025"/>
          </a:xfrm>
          <a:prstGeom prst="rect">
            <a:avLst/>
          </a:prstGeom>
          <a:noFill/>
          <a:ln w="9525">
            <a:noFill/>
            <a:miter lim="800000"/>
            <a:headEnd/>
            <a:tailEnd/>
          </a:ln>
          <a:effectLst/>
        </p:spPr>
        <p:txBody>
          <a:bodyPr vert="horz" wrap="square" lIns="350069" tIns="175034" rIns="350069" bIns="175034" numCol="1" anchor="t" anchorCtr="0" compatLnSpc="1">
            <a:prstTxWarp prst="textNoShape">
              <a:avLst/>
            </a:prstTxWarp>
          </a:bodyPr>
          <a:lstStyle>
            <a:lvl1pPr algn="ctr" defTabSz="3500438">
              <a:defRPr sz="5400"/>
            </a:lvl1pPr>
          </a:lstStyle>
          <a:p>
            <a:endParaRPr lang="en-US"/>
          </a:p>
        </p:txBody>
      </p:sp>
      <p:sp>
        <p:nvSpPr>
          <p:cNvPr id="1030" name="Rectangle 6"/>
          <p:cNvSpPr>
            <a:spLocks noGrp="1" noChangeArrowheads="1"/>
          </p:cNvSpPr>
          <p:nvPr>
            <p:ph type="sldNum" sz="quarter" idx="4"/>
          </p:nvPr>
        </p:nvSpPr>
        <p:spPr bwMode="auto">
          <a:xfrm>
            <a:off x="29489400" y="18327688"/>
            <a:ext cx="8572500" cy="1343025"/>
          </a:xfrm>
          <a:prstGeom prst="rect">
            <a:avLst/>
          </a:prstGeom>
          <a:noFill/>
          <a:ln w="9525">
            <a:noFill/>
            <a:miter lim="800000"/>
            <a:headEnd/>
            <a:tailEnd/>
          </a:ln>
          <a:effectLst/>
        </p:spPr>
        <p:txBody>
          <a:bodyPr vert="horz" wrap="square" lIns="350069" tIns="175034" rIns="350069" bIns="175034" numCol="1" anchor="t" anchorCtr="0" compatLnSpc="1">
            <a:prstTxWarp prst="textNoShape">
              <a:avLst/>
            </a:prstTxWarp>
          </a:bodyPr>
          <a:lstStyle>
            <a:lvl1pPr algn="r" defTabSz="3500438">
              <a:defRPr sz="5400"/>
            </a:lvl1pPr>
          </a:lstStyle>
          <a:p>
            <a:fld id="{FB98CAE8-E3F1-4B95-A5E7-D64347F8B5B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500438" rtl="0" fontAlgn="base">
        <a:spcBef>
          <a:spcPct val="0"/>
        </a:spcBef>
        <a:spcAft>
          <a:spcPct val="0"/>
        </a:spcAft>
        <a:defRPr sz="16800">
          <a:solidFill>
            <a:schemeClr val="tx2"/>
          </a:solidFill>
          <a:latin typeface="+mj-lt"/>
          <a:ea typeface="+mj-ea"/>
          <a:cs typeface="+mj-cs"/>
        </a:defRPr>
      </a:lvl1pPr>
      <a:lvl2pPr algn="ctr" defTabSz="3500438" rtl="0" fontAlgn="base">
        <a:spcBef>
          <a:spcPct val="0"/>
        </a:spcBef>
        <a:spcAft>
          <a:spcPct val="0"/>
        </a:spcAft>
        <a:defRPr sz="16800">
          <a:solidFill>
            <a:schemeClr val="tx2"/>
          </a:solidFill>
          <a:latin typeface="Times New Roman" pitchFamily="18" charset="0"/>
        </a:defRPr>
      </a:lvl2pPr>
      <a:lvl3pPr algn="ctr" defTabSz="3500438" rtl="0" fontAlgn="base">
        <a:spcBef>
          <a:spcPct val="0"/>
        </a:spcBef>
        <a:spcAft>
          <a:spcPct val="0"/>
        </a:spcAft>
        <a:defRPr sz="16800">
          <a:solidFill>
            <a:schemeClr val="tx2"/>
          </a:solidFill>
          <a:latin typeface="Times New Roman" pitchFamily="18" charset="0"/>
        </a:defRPr>
      </a:lvl3pPr>
      <a:lvl4pPr algn="ctr" defTabSz="3500438" rtl="0" fontAlgn="base">
        <a:spcBef>
          <a:spcPct val="0"/>
        </a:spcBef>
        <a:spcAft>
          <a:spcPct val="0"/>
        </a:spcAft>
        <a:defRPr sz="16800">
          <a:solidFill>
            <a:schemeClr val="tx2"/>
          </a:solidFill>
          <a:latin typeface="Times New Roman" pitchFamily="18" charset="0"/>
        </a:defRPr>
      </a:lvl4pPr>
      <a:lvl5pPr algn="ctr" defTabSz="3500438" rtl="0" fontAlgn="base">
        <a:spcBef>
          <a:spcPct val="0"/>
        </a:spcBef>
        <a:spcAft>
          <a:spcPct val="0"/>
        </a:spcAft>
        <a:defRPr sz="16800">
          <a:solidFill>
            <a:schemeClr val="tx2"/>
          </a:solidFill>
          <a:latin typeface="Times New Roman" pitchFamily="18" charset="0"/>
        </a:defRPr>
      </a:lvl5pPr>
      <a:lvl6pPr marL="457200" algn="ctr" defTabSz="3500438" rtl="0" fontAlgn="base">
        <a:spcBef>
          <a:spcPct val="0"/>
        </a:spcBef>
        <a:spcAft>
          <a:spcPct val="0"/>
        </a:spcAft>
        <a:defRPr sz="16800">
          <a:solidFill>
            <a:schemeClr val="tx2"/>
          </a:solidFill>
          <a:latin typeface="Times New Roman" pitchFamily="18" charset="0"/>
        </a:defRPr>
      </a:lvl6pPr>
      <a:lvl7pPr marL="914400" algn="ctr" defTabSz="3500438" rtl="0" fontAlgn="base">
        <a:spcBef>
          <a:spcPct val="0"/>
        </a:spcBef>
        <a:spcAft>
          <a:spcPct val="0"/>
        </a:spcAft>
        <a:defRPr sz="16800">
          <a:solidFill>
            <a:schemeClr val="tx2"/>
          </a:solidFill>
          <a:latin typeface="Times New Roman" pitchFamily="18" charset="0"/>
        </a:defRPr>
      </a:lvl7pPr>
      <a:lvl8pPr marL="1371600" algn="ctr" defTabSz="3500438" rtl="0" fontAlgn="base">
        <a:spcBef>
          <a:spcPct val="0"/>
        </a:spcBef>
        <a:spcAft>
          <a:spcPct val="0"/>
        </a:spcAft>
        <a:defRPr sz="16800">
          <a:solidFill>
            <a:schemeClr val="tx2"/>
          </a:solidFill>
          <a:latin typeface="Times New Roman" pitchFamily="18" charset="0"/>
        </a:defRPr>
      </a:lvl8pPr>
      <a:lvl9pPr marL="1828800" algn="ctr" defTabSz="3500438" rtl="0" fontAlgn="base">
        <a:spcBef>
          <a:spcPct val="0"/>
        </a:spcBef>
        <a:spcAft>
          <a:spcPct val="0"/>
        </a:spcAft>
        <a:defRPr sz="16800">
          <a:solidFill>
            <a:schemeClr val="tx2"/>
          </a:solidFill>
          <a:latin typeface="Times New Roman" pitchFamily="18" charset="0"/>
        </a:defRPr>
      </a:lvl9pPr>
    </p:titleStyle>
    <p:bodyStyle>
      <a:lvl1pPr marL="1312863" indent="-1312863" algn="l" defTabSz="3500438" rtl="0" fontAlgn="base">
        <a:spcBef>
          <a:spcPct val="20000"/>
        </a:spcBef>
        <a:spcAft>
          <a:spcPct val="0"/>
        </a:spcAft>
        <a:buChar char="•"/>
        <a:defRPr sz="12300">
          <a:solidFill>
            <a:schemeClr val="tx1"/>
          </a:solidFill>
          <a:latin typeface="+mn-lt"/>
          <a:ea typeface="+mn-ea"/>
          <a:cs typeface="+mn-cs"/>
        </a:defRPr>
      </a:lvl1pPr>
      <a:lvl2pPr marL="2844800" indent="-1093788" algn="l" defTabSz="3500438" rtl="0" fontAlgn="base">
        <a:spcBef>
          <a:spcPct val="20000"/>
        </a:spcBef>
        <a:spcAft>
          <a:spcPct val="0"/>
        </a:spcAft>
        <a:buChar char="–"/>
        <a:defRPr sz="10700">
          <a:solidFill>
            <a:schemeClr val="tx1"/>
          </a:solidFill>
          <a:latin typeface="+mn-lt"/>
        </a:defRPr>
      </a:lvl2pPr>
      <a:lvl3pPr marL="4375150" indent="-874713" algn="l" defTabSz="3500438" rtl="0" fontAlgn="base">
        <a:spcBef>
          <a:spcPct val="20000"/>
        </a:spcBef>
        <a:spcAft>
          <a:spcPct val="0"/>
        </a:spcAft>
        <a:buChar char="•"/>
        <a:defRPr sz="9200">
          <a:solidFill>
            <a:schemeClr val="tx1"/>
          </a:solidFill>
          <a:latin typeface="+mn-lt"/>
        </a:defRPr>
      </a:lvl3pPr>
      <a:lvl4pPr marL="6126163" indent="-874713" algn="l" defTabSz="3500438" rtl="0" fontAlgn="base">
        <a:spcBef>
          <a:spcPct val="20000"/>
        </a:spcBef>
        <a:spcAft>
          <a:spcPct val="0"/>
        </a:spcAft>
        <a:buChar char="–"/>
        <a:defRPr sz="7700">
          <a:solidFill>
            <a:schemeClr val="tx1"/>
          </a:solidFill>
          <a:latin typeface="+mn-lt"/>
        </a:defRPr>
      </a:lvl4pPr>
      <a:lvl5pPr marL="7877175" indent="-876300" algn="l" defTabSz="3500438" rtl="0" fontAlgn="base">
        <a:spcBef>
          <a:spcPct val="20000"/>
        </a:spcBef>
        <a:spcAft>
          <a:spcPct val="0"/>
        </a:spcAft>
        <a:buChar char="»"/>
        <a:defRPr sz="7700">
          <a:solidFill>
            <a:schemeClr val="tx1"/>
          </a:solidFill>
          <a:latin typeface="+mn-lt"/>
        </a:defRPr>
      </a:lvl5pPr>
      <a:lvl6pPr marL="8334375" indent="-876300" algn="l" defTabSz="3500438" rtl="0" fontAlgn="base">
        <a:spcBef>
          <a:spcPct val="20000"/>
        </a:spcBef>
        <a:spcAft>
          <a:spcPct val="0"/>
        </a:spcAft>
        <a:buChar char="»"/>
        <a:defRPr sz="7700">
          <a:solidFill>
            <a:schemeClr val="tx1"/>
          </a:solidFill>
          <a:latin typeface="+mn-lt"/>
        </a:defRPr>
      </a:lvl6pPr>
      <a:lvl7pPr marL="8791575" indent="-876300" algn="l" defTabSz="3500438" rtl="0" fontAlgn="base">
        <a:spcBef>
          <a:spcPct val="20000"/>
        </a:spcBef>
        <a:spcAft>
          <a:spcPct val="0"/>
        </a:spcAft>
        <a:buChar char="»"/>
        <a:defRPr sz="7700">
          <a:solidFill>
            <a:schemeClr val="tx1"/>
          </a:solidFill>
          <a:latin typeface="+mn-lt"/>
        </a:defRPr>
      </a:lvl7pPr>
      <a:lvl8pPr marL="9248775" indent="-876300" algn="l" defTabSz="3500438" rtl="0" fontAlgn="base">
        <a:spcBef>
          <a:spcPct val="20000"/>
        </a:spcBef>
        <a:spcAft>
          <a:spcPct val="0"/>
        </a:spcAft>
        <a:buChar char="»"/>
        <a:defRPr sz="7700">
          <a:solidFill>
            <a:schemeClr val="tx1"/>
          </a:solidFill>
          <a:latin typeface="+mn-lt"/>
        </a:defRPr>
      </a:lvl8pPr>
      <a:lvl9pPr marL="9705975" indent="-876300" algn="l" defTabSz="3500438" rtl="0" fontAlgn="base">
        <a:spcBef>
          <a:spcPct val="20000"/>
        </a:spcBef>
        <a:spcAft>
          <a:spcPct val="0"/>
        </a:spcAft>
        <a:buChar char="»"/>
        <a:defRPr sz="77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oleObject" Target="../embeddings/Microsoft_Office_Excel_Chart1.xls"/><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Microsoft_Office_Excel_Chart4.xls"/><Relationship Id="rId11" Type="http://schemas.openxmlformats.org/officeDocument/2006/relationships/oleObject" Target="../embeddings/Microsoft_Office_Excel_Chart6.xls"/><Relationship Id="rId5" Type="http://schemas.openxmlformats.org/officeDocument/2006/relationships/oleObject" Target="../embeddings/Microsoft_Office_Excel_Chart3.xls"/><Relationship Id="rId10" Type="http://schemas.openxmlformats.org/officeDocument/2006/relationships/oleObject" Target="../embeddings/Microsoft_Office_Excel_Chart5.xls"/><Relationship Id="rId4" Type="http://schemas.openxmlformats.org/officeDocument/2006/relationships/oleObject" Target="../embeddings/Microsoft_Office_Excel_Chart2.xls"/><Relationship Id="rId9"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18" name="Object 170"/>
          <p:cNvGraphicFramePr>
            <a:graphicFrameLocks noChangeAspect="1"/>
          </p:cNvGraphicFramePr>
          <p:nvPr/>
        </p:nvGraphicFramePr>
        <p:xfrm>
          <a:off x="32461200" y="5105400"/>
          <a:ext cx="6484938" cy="4049713"/>
        </p:xfrm>
        <a:graphic>
          <a:graphicData uri="http://schemas.openxmlformats.org/presentationml/2006/ole">
            <p:oleObj spid="_x0000_s2218" name="Chart" r:id="rId3" imgW="11792331" imgH="7363206" progId="Excel.Chart.8">
              <p:embed/>
            </p:oleObj>
          </a:graphicData>
        </a:graphic>
      </p:graphicFrame>
      <p:graphicFrame>
        <p:nvGraphicFramePr>
          <p:cNvPr id="2217" name="Object 169"/>
          <p:cNvGraphicFramePr>
            <a:graphicFrameLocks noChangeAspect="1"/>
          </p:cNvGraphicFramePr>
          <p:nvPr/>
        </p:nvGraphicFramePr>
        <p:xfrm>
          <a:off x="22174200" y="15468600"/>
          <a:ext cx="6484938" cy="4049713"/>
        </p:xfrm>
        <a:graphic>
          <a:graphicData uri="http://schemas.openxmlformats.org/presentationml/2006/ole">
            <p:oleObj spid="_x0000_s2217" name="Chart" r:id="rId4" imgW="11792331" imgH="7363206" progId="Excel.Chart.8">
              <p:embed/>
            </p:oleObj>
          </a:graphicData>
        </a:graphic>
      </p:graphicFrame>
      <p:graphicFrame>
        <p:nvGraphicFramePr>
          <p:cNvPr id="2216" name="Object 168"/>
          <p:cNvGraphicFramePr>
            <a:graphicFrameLocks noChangeAspect="1"/>
          </p:cNvGraphicFramePr>
          <p:nvPr/>
        </p:nvGraphicFramePr>
        <p:xfrm>
          <a:off x="22174200" y="10885488"/>
          <a:ext cx="6484938" cy="4049712"/>
        </p:xfrm>
        <a:graphic>
          <a:graphicData uri="http://schemas.openxmlformats.org/presentationml/2006/ole">
            <p:oleObj spid="_x0000_s2216" name="Chart" r:id="rId5" imgW="11792331" imgH="7363206" progId="Excel.Chart.8">
              <p:embed/>
            </p:oleObj>
          </a:graphicData>
        </a:graphic>
      </p:graphicFrame>
      <p:graphicFrame>
        <p:nvGraphicFramePr>
          <p:cNvPr id="2211" name="Object 163"/>
          <p:cNvGraphicFramePr>
            <a:graphicFrameLocks noChangeAspect="1"/>
          </p:cNvGraphicFramePr>
          <p:nvPr/>
        </p:nvGraphicFramePr>
        <p:xfrm>
          <a:off x="10591800" y="14935200"/>
          <a:ext cx="5410200" cy="4543425"/>
        </p:xfrm>
        <a:graphic>
          <a:graphicData uri="http://schemas.openxmlformats.org/presentationml/2006/ole">
            <p:oleObj spid="_x0000_s2211" name="Chart" r:id="rId6" imgW="7915656" imgH="6363081" progId="Excel.Chart.8">
              <p:embed/>
            </p:oleObj>
          </a:graphicData>
        </a:graphic>
      </p:graphicFrame>
      <p:sp>
        <p:nvSpPr>
          <p:cNvPr id="2053" name="Text Box 5"/>
          <p:cNvSpPr txBox="1">
            <a:spLocks noChangeArrowheads="1"/>
          </p:cNvSpPr>
          <p:nvPr/>
        </p:nvSpPr>
        <p:spPr bwMode="auto">
          <a:xfrm>
            <a:off x="990600" y="858838"/>
            <a:ext cx="2408238" cy="1841500"/>
          </a:xfrm>
          <a:prstGeom prst="rect">
            <a:avLst/>
          </a:prstGeom>
          <a:noFill/>
          <a:ln w="9525">
            <a:noFill/>
            <a:miter lim="800000"/>
            <a:headEnd/>
            <a:tailEnd/>
          </a:ln>
          <a:effectLst/>
        </p:spPr>
        <p:txBody>
          <a:bodyPr lIns="87517" tIns="43759" rIns="87517" bIns="43759">
            <a:spAutoFit/>
          </a:bodyPr>
          <a:lstStyle/>
          <a:p>
            <a:pPr defTabSz="874713"/>
            <a:r>
              <a:rPr lang="en-US" sz="11500">
                <a:solidFill>
                  <a:srgbClr val="CC9900"/>
                </a:solidFill>
                <a:effectLst>
                  <a:outerShdw blurRad="38100" dist="38100" dir="2700000" algn="tl">
                    <a:srgbClr val="C0C0C0"/>
                  </a:outerShdw>
                </a:effectLst>
              </a:rPr>
              <a:t>44</a:t>
            </a:r>
          </a:p>
        </p:txBody>
      </p:sp>
      <p:sp>
        <p:nvSpPr>
          <p:cNvPr id="2054" name="Text Box 6"/>
          <p:cNvSpPr txBox="1">
            <a:spLocks noChangeArrowheads="1"/>
          </p:cNvSpPr>
          <p:nvPr/>
        </p:nvSpPr>
        <p:spPr bwMode="auto">
          <a:xfrm>
            <a:off x="8458200" y="655638"/>
            <a:ext cx="25242838" cy="1003300"/>
          </a:xfrm>
          <a:prstGeom prst="rect">
            <a:avLst/>
          </a:prstGeom>
          <a:noFill/>
          <a:ln w="9525">
            <a:noFill/>
            <a:miter lim="800000"/>
            <a:headEnd/>
            <a:tailEnd/>
          </a:ln>
          <a:effectLst/>
        </p:spPr>
        <p:txBody>
          <a:bodyPr lIns="87517" tIns="43759" rIns="87517" bIns="43759">
            <a:spAutoFit/>
          </a:bodyPr>
          <a:lstStyle/>
          <a:p>
            <a:pPr algn="ctr" defTabSz="874713"/>
            <a:r>
              <a:rPr lang="en-US" sz="6000" b="1">
                <a:solidFill>
                  <a:srgbClr val="CC9900"/>
                </a:solidFill>
                <a:effectLst>
                  <a:outerShdw blurRad="38100" dist="38100" dir="2700000" algn="tl">
                    <a:srgbClr val="C0C0C0"/>
                  </a:outerShdw>
                </a:effectLst>
              </a:rPr>
              <a:t>MASTER BREWERS ASSOCIATION OF THE AMERICAS</a:t>
            </a:r>
          </a:p>
        </p:txBody>
      </p:sp>
      <p:pic>
        <p:nvPicPr>
          <p:cNvPr id="2056" name="Picture 8" descr="LOGO"/>
          <p:cNvPicPr>
            <a:picLocks noChangeAspect="1" noChangeArrowheads="1"/>
          </p:cNvPicPr>
          <p:nvPr/>
        </p:nvPicPr>
        <p:blipFill>
          <a:blip r:embed="rId7" cstate="print"/>
          <a:srcRect/>
          <a:stretch>
            <a:fillRect/>
          </a:stretch>
        </p:blipFill>
        <p:spPr bwMode="auto">
          <a:xfrm>
            <a:off x="3657600" y="396875"/>
            <a:ext cx="2990850" cy="2193925"/>
          </a:xfrm>
          <a:prstGeom prst="rect">
            <a:avLst/>
          </a:prstGeom>
          <a:noFill/>
        </p:spPr>
      </p:pic>
      <p:sp>
        <p:nvSpPr>
          <p:cNvPr id="2058" name="Text Box 10"/>
          <p:cNvSpPr txBox="1">
            <a:spLocks noChangeArrowheads="1"/>
          </p:cNvSpPr>
          <p:nvPr/>
        </p:nvSpPr>
        <p:spPr bwMode="auto">
          <a:xfrm>
            <a:off x="32918400" y="914400"/>
            <a:ext cx="7391400" cy="1671638"/>
          </a:xfrm>
          <a:prstGeom prst="rect">
            <a:avLst/>
          </a:prstGeom>
          <a:noFill/>
          <a:ln w="9525">
            <a:noFill/>
            <a:miter lim="800000"/>
            <a:headEnd/>
            <a:tailEnd/>
          </a:ln>
          <a:effectLst/>
        </p:spPr>
        <p:txBody>
          <a:bodyPr lIns="87517" tIns="43759" rIns="87517" bIns="43759">
            <a:spAutoFit/>
          </a:bodyPr>
          <a:lstStyle/>
          <a:p>
            <a:pPr algn="ctr" defTabSz="874713"/>
            <a:r>
              <a:rPr lang="en-US" sz="3200" b="1">
                <a:solidFill>
                  <a:srgbClr val="CC9900"/>
                </a:solidFill>
                <a:effectLst>
                  <a:outerShdw blurRad="38100" dist="38100" dir="2700000" algn="tl">
                    <a:srgbClr val="C0C0C0"/>
                  </a:outerShdw>
                </a:effectLst>
              </a:rPr>
              <a:t>MBAA Annual Conference</a:t>
            </a:r>
          </a:p>
          <a:p>
            <a:pPr algn="ctr" defTabSz="874713"/>
            <a:r>
              <a:rPr lang="en-US">
                <a:solidFill>
                  <a:srgbClr val="996633"/>
                </a:solidFill>
                <a:effectLst>
                  <a:outerShdw blurRad="38100" dist="38100" dir="2700000" algn="tl">
                    <a:srgbClr val="C0C0C0"/>
                  </a:outerShdw>
                </a:effectLst>
              </a:rPr>
              <a:t>October 13 – 15, 2011</a:t>
            </a:r>
            <a:br>
              <a:rPr lang="en-US">
                <a:solidFill>
                  <a:srgbClr val="996633"/>
                </a:solidFill>
                <a:effectLst>
                  <a:outerShdw blurRad="38100" dist="38100" dir="2700000" algn="tl">
                    <a:srgbClr val="C0C0C0"/>
                  </a:outerShdw>
                </a:effectLst>
              </a:rPr>
            </a:br>
            <a:r>
              <a:rPr lang="en-US">
                <a:solidFill>
                  <a:srgbClr val="996633"/>
                </a:solidFill>
                <a:effectLst>
                  <a:outerShdw blurRad="38100" dist="38100" dir="2700000" algn="tl">
                    <a:srgbClr val="C0C0C0"/>
                  </a:outerShdw>
                </a:effectLst>
              </a:rPr>
              <a:t>Hilton Minneapolis</a:t>
            </a:r>
            <a:br>
              <a:rPr lang="en-US">
                <a:solidFill>
                  <a:srgbClr val="996633"/>
                </a:solidFill>
                <a:effectLst>
                  <a:outerShdw blurRad="38100" dist="38100" dir="2700000" algn="tl">
                    <a:srgbClr val="C0C0C0"/>
                  </a:outerShdw>
                </a:effectLst>
              </a:rPr>
            </a:br>
            <a:r>
              <a:rPr lang="en-US">
                <a:solidFill>
                  <a:srgbClr val="996633"/>
                </a:solidFill>
                <a:effectLst>
                  <a:outerShdw blurRad="38100" dist="38100" dir="2700000" algn="tl">
                    <a:srgbClr val="C0C0C0"/>
                  </a:outerShdw>
                </a:effectLst>
              </a:rPr>
              <a:t>Minneapolis, MN</a:t>
            </a:r>
          </a:p>
        </p:txBody>
      </p:sp>
      <p:sp>
        <p:nvSpPr>
          <p:cNvPr id="2059" name="Text Box 11"/>
          <p:cNvSpPr txBox="1">
            <a:spLocks noChangeArrowheads="1"/>
          </p:cNvSpPr>
          <p:nvPr/>
        </p:nvSpPr>
        <p:spPr bwMode="auto">
          <a:xfrm>
            <a:off x="1524000" y="1676400"/>
            <a:ext cx="38481000" cy="3111500"/>
          </a:xfrm>
          <a:prstGeom prst="rect">
            <a:avLst/>
          </a:prstGeom>
          <a:noFill/>
          <a:ln w="9525">
            <a:noFill/>
            <a:miter lim="800000"/>
            <a:headEnd/>
            <a:tailEnd/>
          </a:ln>
          <a:effectLst/>
        </p:spPr>
        <p:txBody>
          <a:bodyPr>
            <a:spAutoFit/>
          </a:bodyPr>
          <a:lstStyle/>
          <a:p>
            <a:pPr algn="ctr">
              <a:spcBef>
                <a:spcPct val="50000"/>
              </a:spcBef>
            </a:pPr>
            <a:r>
              <a:rPr lang="en-US" sz="5000" dirty="0">
                <a:latin typeface="Arial Black" pitchFamily="34" charset="0"/>
              </a:rPr>
              <a:t>ANTIFOAMS FROM HOPS</a:t>
            </a:r>
            <a:br>
              <a:rPr lang="en-US" sz="5000" dirty="0">
                <a:latin typeface="Arial Black" pitchFamily="34" charset="0"/>
              </a:rPr>
            </a:br>
            <a:r>
              <a:rPr lang="en-US" sz="4000" b="1" dirty="0"/>
              <a:t>Y-Y Ford</a:t>
            </a:r>
            <a:r>
              <a:rPr lang="en-US" sz="4000" b="1" baseline="30000" dirty="0"/>
              <a:t>1</a:t>
            </a:r>
            <a:r>
              <a:rPr lang="en-US" sz="4000" b="1" dirty="0"/>
              <a:t>, KT Westwood</a:t>
            </a:r>
            <a:r>
              <a:rPr lang="en-US" sz="4000" b="1" baseline="30000" dirty="0"/>
              <a:t>1</a:t>
            </a:r>
            <a:r>
              <a:rPr lang="en-US" sz="4000" b="1" dirty="0"/>
              <a:t>, A Gahr</a:t>
            </a:r>
            <a:r>
              <a:rPr lang="en-US" sz="4000" b="1" baseline="30000" dirty="0"/>
              <a:t>2</a:t>
            </a:r>
            <a:r>
              <a:rPr lang="en-US" sz="4000" b="1" dirty="0"/>
              <a:t>, </a:t>
            </a:r>
            <a:r>
              <a:rPr lang="en-US" sz="4000" b="1"/>
              <a:t>A </a:t>
            </a:r>
            <a:r>
              <a:rPr lang="en-US" sz="4000" b="1" smtClean="0"/>
              <a:t>Rajca-Ferreira</a:t>
            </a:r>
            <a:r>
              <a:rPr lang="en-US" sz="4000" b="1" baseline="30000" smtClean="0"/>
              <a:t>3</a:t>
            </a:r>
            <a:r>
              <a:rPr lang="en-US" sz="4000" b="1" dirty="0"/>
              <a:t>, K Wolinska</a:t>
            </a:r>
            <a:r>
              <a:rPr lang="en-US" sz="4000" b="1" baseline="30000" dirty="0"/>
              <a:t>1</a:t>
            </a:r>
            <a:r>
              <a:rPr lang="en-US" sz="4000" b="1" dirty="0"/>
              <a:t>, M Lad</a:t>
            </a:r>
            <a:r>
              <a:rPr lang="en-US" sz="4000" b="1" baseline="30000" dirty="0"/>
              <a:t>4</a:t>
            </a:r>
          </a:p>
          <a:p>
            <a:pPr algn="ctr">
              <a:spcBef>
                <a:spcPct val="50000"/>
              </a:spcBef>
            </a:pPr>
            <a:r>
              <a:rPr lang="en-US" sz="3600" dirty="0"/>
              <a:t>1 – Barth Innovations Ltd, Paddock Wood, UK; 2 - </a:t>
            </a:r>
            <a:r>
              <a:rPr lang="en-US" sz="3600" dirty="0" err="1"/>
              <a:t>Hopfenveredlung</a:t>
            </a:r>
            <a:r>
              <a:rPr lang="en-US" sz="3600" dirty="0"/>
              <a:t> St. Johann GmbH &amp; Co. KG, Train-St Johann, Germany; 3 – Botanix Ltd, Paddock Wood, UK; 4 – University of Nottingham, UK</a:t>
            </a:r>
            <a:endParaRPr lang="en-GB" sz="3600" dirty="0"/>
          </a:p>
          <a:p>
            <a:pPr algn="ctr">
              <a:spcBef>
                <a:spcPct val="50000"/>
              </a:spcBef>
            </a:pPr>
            <a:endParaRPr lang="en-US" sz="3600" dirty="0"/>
          </a:p>
        </p:txBody>
      </p:sp>
      <p:sp>
        <p:nvSpPr>
          <p:cNvPr id="2060" name="Line 12"/>
          <p:cNvSpPr>
            <a:spLocks noChangeShapeType="1"/>
          </p:cNvSpPr>
          <p:nvPr/>
        </p:nvSpPr>
        <p:spPr bwMode="auto">
          <a:xfrm>
            <a:off x="1066800" y="4114800"/>
            <a:ext cx="39243000" cy="0"/>
          </a:xfrm>
          <a:prstGeom prst="line">
            <a:avLst/>
          </a:prstGeom>
          <a:noFill/>
          <a:ln w="9525">
            <a:solidFill>
              <a:srgbClr val="996633"/>
            </a:solidFill>
            <a:round/>
            <a:headEnd/>
            <a:tailEnd/>
          </a:ln>
          <a:effectLst/>
        </p:spPr>
        <p:txBody>
          <a:bodyPr/>
          <a:lstStyle/>
          <a:p>
            <a:endParaRPr lang="en-GB"/>
          </a:p>
        </p:txBody>
      </p:sp>
      <p:sp>
        <p:nvSpPr>
          <p:cNvPr id="2061" name="Text Box 13"/>
          <p:cNvSpPr txBox="1">
            <a:spLocks noChangeArrowheads="1"/>
          </p:cNvSpPr>
          <p:nvPr/>
        </p:nvSpPr>
        <p:spPr bwMode="auto">
          <a:xfrm>
            <a:off x="533400" y="4495800"/>
            <a:ext cx="9525000" cy="9499600"/>
          </a:xfrm>
          <a:prstGeom prst="rect">
            <a:avLst/>
          </a:prstGeom>
          <a:noFill/>
          <a:ln w="38100" cmpd="dbl">
            <a:solidFill>
              <a:srgbClr val="0000FF"/>
            </a:solidFill>
            <a:miter lim="800000"/>
            <a:headEnd/>
            <a:tailEnd/>
          </a:ln>
          <a:effectLst/>
        </p:spPr>
        <p:txBody>
          <a:bodyPr lIns="234000" rIns="234000">
            <a:spAutoFit/>
          </a:bodyPr>
          <a:lstStyle/>
          <a:p>
            <a:pPr algn="ctr">
              <a:spcBef>
                <a:spcPts val="500"/>
              </a:spcBef>
              <a:spcAft>
                <a:spcPts val="500"/>
              </a:spcAft>
              <a:tabLst>
                <a:tab pos="8947150" algn="l"/>
              </a:tabLst>
            </a:pPr>
            <a:endParaRPr lang="en-US" sz="1800" b="1">
              <a:solidFill>
                <a:srgbClr val="CC9900"/>
              </a:solidFill>
              <a:effectLst>
                <a:outerShdw blurRad="38100" dist="38100" dir="2700000" algn="tl">
                  <a:srgbClr val="C0C0C0"/>
                </a:outerShdw>
              </a:effectLst>
            </a:endParaRPr>
          </a:p>
          <a:p>
            <a:pPr algn="ctr">
              <a:spcBef>
                <a:spcPts val="500"/>
              </a:spcBef>
              <a:spcAft>
                <a:spcPts val="500"/>
              </a:spcAft>
              <a:tabLst>
                <a:tab pos="8947150" algn="l"/>
              </a:tabLst>
            </a:pPr>
            <a:r>
              <a:rPr lang="en-US" sz="3200" b="1">
                <a:solidFill>
                  <a:srgbClr val="CC9900"/>
                </a:solidFill>
                <a:effectLst>
                  <a:outerShdw blurRad="38100" dist="38100" dir="2700000" algn="tl">
                    <a:srgbClr val="C0C0C0"/>
                  </a:outerShdw>
                </a:effectLst>
              </a:rPr>
              <a:t>ABSTRACT</a:t>
            </a:r>
          </a:p>
          <a:p>
            <a:pPr>
              <a:spcBef>
                <a:spcPts val="500"/>
              </a:spcBef>
              <a:spcAft>
                <a:spcPts val="500"/>
              </a:spcAft>
              <a:tabLst>
                <a:tab pos="8947150" algn="l"/>
              </a:tabLst>
            </a:pPr>
            <a:endParaRPr lang="en-GB" sz="3200"/>
          </a:p>
          <a:p>
            <a:pPr algn="just">
              <a:spcBef>
                <a:spcPts val="500"/>
              </a:spcBef>
              <a:spcAft>
                <a:spcPts val="500"/>
              </a:spcAft>
              <a:tabLst>
                <a:tab pos="8947150" algn="l"/>
              </a:tabLst>
            </a:pPr>
            <a:r>
              <a:rPr lang="en-GB" sz="1800">
                <a:cs typeface="Times New Roman" pitchFamily="18" charset="0"/>
              </a:rPr>
              <a:t>Control of foaming is important during brewing operations, especially at the fermentation stage. We have developed hop-based solutions for this problem (Fig. 1). These are emulsions of hop extracts in water that show effective antifoam action together with potentially beneficial effects on the final beer.</a:t>
            </a:r>
          </a:p>
          <a:p>
            <a:pPr algn="just">
              <a:spcBef>
                <a:spcPts val="500"/>
              </a:spcBef>
              <a:spcAft>
                <a:spcPts val="500"/>
              </a:spcAft>
              <a:tabLst>
                <a:tab pos="8947150" algn="l"/>
              </a:tabLst>
            </a:pPr>
            <a:r>
              <a:rPr lang="en-GB" sz="1800">
                <a:cs typeface="Times New Roman" pitchFamily="18" charset="0"/>
              </a:rPr>
              <a:t> </a:t>
            </a:r>
            <a:br>
              <a:rPr lang="en-GB" sz="1800">
                <a:cs typeface="Times New Roman" pitchFamily="18" charset="0"/>
              </a:rPr>
            </a:br>
            <a:r>
              <a:rPr lang="en-GB" sz="1800">
                <a:cs typeface="Times New Roman" pitchFamily="18" charset="0"/>
              </a:rPr>
              <a:t>Pilot brewery trials were conducted, using the hop extract emulsions as antifoam agents during fermentation, to assess both the antifoam performance and the effects on the final beer. A dose rate of 10 – 50 g/hl (100 – 500 ppm) of the emulsions successfully suppressed foaming to the same extent as commercial silicone antifoam used at 5 ml/hl. Use of the hop extract emulsions increased utilization of the hop bitter acids so that the final beers had elevated levels of bitterness compared to the control (no antifoam). In addition, the hop extract emulsions also had a positive effect on the final beer foam stability. The positive effects on hop acid utilization and on beer foam stability are thought to be due to decreases in losses of iso-alpha-acids. Iso-alpha-acids will partition into the foam phase and thus partial loss of these components is likely to be due to foam deposition on vessel walls etc.</a:t>
            </a:r>
          </a:p>
          <a:p>
            <a:pPr algn="just">
              <a:spcBef>
                <a:spcPts val="500"/>
              </a:spcBef>
              <a:spcAft>
                <a:spcPts val="500"/>
              </a:spcAft>
              <a:tabLst>
                <a:tab pos="8947150" algn="l"/>
              </a:tabLst>
            </a:pPr>
            <a:r>
              <a:rPr lang="en-GB" sz="1800">
                <a:cs typeface="Times New Roman" pitchFamily="18" charset="0"/>
              </a:rPr>
              <a:t/>
            </a:r>
            <a:br>
              <a:rPr lang="en-GB" sz="1800">
                <a:cs typeface="Times New Roman" pitchFamily="18" charset="0"/>
              </a:rPr>
            </a:br>
            <a:r>
              <a:rPr lang="en-GB" sz="1800">
                <a:cs typeface="Times New Roman" pitchFamily="18" charset="0"/>
              </a:rPr>
              <a:t>The positive results from the brewing trials have encouraged us to further develop the formulation to enhance effectiveness. A simple, rapid and reproducible method has been devised to test antifoam performance in the laboratory, and results are presented to show that this method is a reliable predictor of antifoam performance in a pilot brewery trial.</a:t>
            </a:r>
          </a:p>
          <a:p>
            <a:pPr algn="just">
              <a:spcBef>
                <a:spcPts val="500"/>
              </a:spcBef>
              <a:spcAft>
                <a:spcPts val="500"/>
              </a:spcAft>
              <a:tabLst>
                <a:tab pos="8947150" algn="l"/>
              </a:tabLst>
            </a:pPr>
            <a:r>
              <a:rPr lang="en-GB" sz="1800">
                <a:cs typeface="Times New Roman" pitchFamily="18" charset="0"/>
              </a:rPr>
              <a:t> </a:t>
            </a:r>
            <a:br>
              <a:rPr lang="en-GB" sz="1800">
                <a:cs typeface="Times New Roman" pitchFamily="18" charset="0"/>
              </a:rPr>
            </a:br>
            <a:r>
              <a:rPr lang="en-GB" sz="1800">
                <a:cs typeface="Times New Roman" pitchFamily="18" charset="0"/>
              </a:rPr>
              <a:t>Since the products are based on hop extract and natural emulsifiers, the stability, both in terms of performance and microbiological contamination, is important. Data from storage trials conducted under ambient conditions, and under accelerated ageing at 30 - 40 </a:t>
            </a:r>
            <a:r>
              <a:rPr lang="en-GB" sz="1800" baseline="30000">
                <a:cs typeface="Times New Roman" pitchFamily="18" charset="0"/>
              </a:rPr>
              <a:t>o</a:t>
            </a:r>
            <a:r>
              <a:rPr lang="en-GB" sz="1800">
                <a:cs typeface="Times New Roman" pitchFamily="18" charset="0"/>
              </a:rPr>
              <a:t>C, show that the emulsions remain microbiologically clean, and effective as antifoams, for at least 12 months. </a:t>
            </a:r>
          </a:p>
          <a:p>
            <a:pPr algn="just">
              <a:spcBef>
                <a:spcPts val="500"/>
              </a:spcBef>
              <a:spcAft>
                <a:spcPts val="500"/>
              </a:spcAft>
              <a:tabLst>
                <a:tab pos="8947150" algn="l"/>
              </a:tabLst>
            </a:pPr>
            <a:endParaRPr lang="en-GB"/>
          </a:p>
        </p:txBody>
      </p:sp>
      <p:pic>
        <p:nvPicPr>
          <p:cNvPr id="2063" name="Picture 15" descr="B:\Yannick Ford\Yannick_Aga_ R&amp;D\Lipohop Project\Lipohop Results and Reports\Lipohop Sample Photographs\17-03-2010_am\DSCF3843.JPG"/>
          <p:cNvPicPr>
            <a:picLocks noChangeAspect="1" noChangeArrowheads="1"/>
          </p:cNvPicPr>
          <p:nvPr/>
        </p:nvPicPr>
        <p:blipFill>
          <a:blip r:embed="rId8" cstate="print"/>
          <a:srcRect b="20341"/>
          <a:stretch>
            <a:fillRect/>
          </a:stretch>
        </p:blipFill>
        <p:spPr bwMode="auto">
          <a:xfrm>
            <a:off x="1447800" y="14401800"/>
            <a:ext cx="8050213" cy="4810125"/>
          </a:xfrm>
          <a:prstGeom prst="rect">
            <a:avLst/>
          </a:prstGeom>
          <a:noFill/>
          <a:ln w="9525">
            <a:solidFill>
              <a:srgbClr val="0000FF"/>
            </a:solidFill>
            <a:miter lim="800000"/>
            <a:headEnd/>
            <a:tailEnd/>
          </a:ln>
        </p:spPr>
      </p:pic>
      <p:sp>
        <p:nvSpPr>
          <p:cNvPr id="2064" name="Text Box 16"/>
          <p:cNvSpPr txBox="1">
            <a:spLocks noChangeArrowheads="1"/>
          </p:cNvSpPr>
          <p:nvPr/>
        </p:nvSpPr>
        <p:spPr bwMode="auto">
          <a:xfrm>
            <a:off x="914400" y="16459200"/>
            <a:ext cx="8915400" cy="1092200"/>
          </a:xfrm>
          <a:prstGeom prst="rect">
            <a:avLst/>
          </a:prstGeom>
          <a:solidFill>
            <a:schemeClr val="bg1"/>
          </a:solidFill>
          <a:ln w="38100" cmpd="dbl">
            <a:solidFill>
              <a:srgbClr val="0000FF"/>
            </a:solidFill>
            <a:miter lim="800000"/>
            <a:headEnd/>
            <a:tailEnd/>
          </a:ln>
          <a:effectLst/>
        </p:spPr>
        <p:txBody>
          <a:bodyPr>
            <a:spAutoFit/>
          </a:bodyPr>
          <a:lstStyle/>
          <a:p>
            <a:pPr algn="ctr">
              <a:spcBef>
                <a:spcPct val="50000"/>
              </a:spcBef>
            </a:pPr>
            <a:r>
              <a:rPr lang="en-GB" sz="1800" b="1"/>
              <a:t>Fig. 1.</a:t>
            </a:r>
            <a:r>
              <a:rPr lang="en-GB" sz="1800"/>
              <a:t>  Antifoam emulsions prepared from hop fats and waxes.</a:t>
            </a:r>
          </a:p>
          <a:p>
            <a:pPr algn="ctr">
              <a:spcBef>
                <a:spcPct val="50000"/>
              </a:spcBef>
            </a:pPr>
            <a:r>
              <a:rPr lang="en-GB" sz="1800"/>
              <a:t>Left pair: hop fats and waxes emulsified directly into water.  Centre pair: with 1% lecithin as emulsifier.  Right pair: with 2% lecithin as emulsifier.</a:t>
            </a:r>
          </a:p>
        </p:txBody>
      </p:sp>
      <p:pic>
        <p:nvPicPr>
          <p:cNvPr id="2066" name="Picture 18" descr="B:\Photographs\[11] Photographs Samples 23-05-2011\Photograph 0003 23-05-2011.jpg"/>
          <p:cNvPicPr>
            <a:picLocks noChangeAspect="1" noChangeArrowheads="1"/>
          </p:cNvPicPr>
          <p:nvPr/>
        </p:nvPicPr>
        <p:blipFill>
          <a:blip r:embed="rId9" cstate="print"/>
          <a:srcRect/>
          <a:stretch>
            <a:fillRect/>
          </a:stretch>
        </p:blipFill>
        <p:spPr bwMode="auto">
          <a:xfrm>
            <a:off x="10896600" y="10896600"/>
            <a:ext cx="4951413" cy="3640138"/>
          </a:xfrm>
          <a:prstGeom prst="rect">
            <a:avLst/>
          </a:prstGeom>
          <a:noFill/>
          <a:ln w="9525">
            <a:solidFill>
              <a:srgbClr val="0000FF"/>
            </a:solidFill>
            <a:miter lim="800000"/>
            <a:headEnd/>
            <a:tailEnd/>
          </a:ln>
        </p:spPr>
      </p:pic>
      <p:sp>
        <p:nvSpPr>
          <p:cNvPr id="2067" name="Text Box 19"/>
          <p:cNvSpPr txBox="1">
            <a:spLocks noChangeArrowheads="1"/>
          </p:cNvSpPr>
          <p:nvPr/>
        </p:nvSpPr>
        <p:spPr bwMode="auto">
          <a:xfrm>
            <a:off x="16154400" y="10131425"/>
            <a:ext cx="4800600" cy="9423400"/>
          </a:xfrm>
          <a:prstGeom prst="rect">
            <a:avLst/>
          </a:prstGeom>
          <a:noFill/>
          <a:ln w="38100" cmpd="dbl">
            <a:solidFill>
              <a:srgbClr val="0000FF"/>
            </a:solidFill>
            <a:miter lim="800000"/>
            <a:headEnd/>
            <a:tailEnd/>
          </a:ln>
          <a:effectLst/>
        </p:spPr>
        <p:txBody>
          <a:bodyPr lIns="234000" rIns="234000">
            <a:spAutoFit/>
          </a:bodyPr>
          <a:lstStyle/>
          <a:p>
            <a:pPr algn="ctr">
              <a:lnSpc>
                <a:spcPct val="5000"/>
              </a:lnSpc>
              <a:spcBef>
                <a:spcPts val="500"/>
              </a:spcBef>
              <a:spcAft>
                <a:spcPts val="500"/>
              </a:spcAft>
              <a:tabLst>
                <a:tab pos="8947150" algn="l"/>
              </a:tabLst>
            </a:pPr>
            <a:endParaRPr lang="en-US" sz="900" b="1">
              <a:solidFill>
                <a:srgbClr val="CC9900"/>
              </a:solidFill>
              <a:effectLst>
                <a:outerShdw blurRad="38100" dist="38100" dir="2700000" algn="tl">
                  <a:srgbClr val="C0C0C0"/>
                </a:outerShdw>
              </a:effectLst>
            </a:endParaRPr>
          </a:p>
          <a:p>
            <a:pPr algn="ctr">
              <a:spcBef>
                <a:spcPts val="500"/>
              </a:spcBef>
              <a:spcAft>
                <a:spcPts val="500"/>
              </a:spcAft>
              <a:tabLst>
                <a:tab pos="8947150" algn="l"/>
              </a:tabLst>
            </a:pPr>
            <a:r>
              <a:rPr lang="en-US" sz="2800" b="1">
                <a:solidFill>
                  <a:srgbClr val="CC9900"/>
                </a:solidFill>
                <a:effectLst>
                  <a:outerShdw blurRad="38100" dist="38100" dir="2700000" algn="tl">
                    <a:srgbClr val="C0C0C0"/>
                  </a:outerShdw>
                </a:effectLst>
              </a:rPr>
              <a:t>RAPID ASSESSMENT OF ANTIFOAM PERFORMANCE</a:t>
            </a:r>
          </a:p>
          <a:p>
            <a:pPr>
              <a:lnSpc>
                <a:spcPct val="5000"/>
              </a:lnSpc>
              <a:spcBef>
                <a:spcPts val="500"/>
              </a:spcBef>
              <a:spcAft>
                <a:spcPts val="500"/>
              </a:spcAft>
              <a:tabLst>
                <a:tab pos="8947150" algn="l"/>
              </a:tabLst>
            </a:pPr>
            <a:endParaRPr lang="en-GB" sz="900"/>
          </a:p>
          <a:p>
            <a:pPr algn="just">
              <a:spcBef>
                <a:spcPts val="500"/>
              </a:spcBef>
              <a:spcAft>
                <a:spcPts val="500"/>
              </a:spcAft>
              <a:tabLst>
                <a:tab pos="8947150" algn="l"/>
              </a:tabLst>
            </a:pPr>
            <a:r>
              <a:rPr lang="en-GB" sz="1800">
                <a:cs typeface="Times New Roman" pitchFamily="18" charset="0"/>
              </a:rPr>
              <a:t>We required a rapid but reliable method to assess antifoam performance of the antifoam emulsions. Since the antifoam emulsions were designed to be dosed into the fermentation vessel, we wanted a simple test that would predict how effectively the emulsion might reduce foaming levels during the fermentation of wort.  Antifoam emulsion was dosed at 100 - 500 ppm into beer and shaken for 5 minutes on a laboratory oscillator.  The height of the foam was measured immediately after shaking, and after a further 3 minutes of standing.  The photograph above left (Fig. 2) shows the results from one test – the 3 experimental samples containing the antifoam show clear foam control compared to the control.</a:t>
            </a:r>
          </a:p>
          <a:p>
            <a:pPr algn="just">
              <a:lnSpc>
                <a:spcPct val="0"/>
              </a:lnSpc>
              <a:spcBef>
                <a:spcPts val="500"/>
              </a:spcBef>
              <a:spcAft>
                <a:spcPts val="500"/>
              </a:spcAft>
              <a:tabLst>
                <a:tab pos="8947150" algn="l"/>
              </a:tabLst>
            </a:pPr>
            <a:r>
              <a:rPr lang="en-GB" sz="1800">
                <a:latin typeface="Arial Unicode MS" pitchFamily="34" charset="-128"/>
                <a:ea typeface="Arial Unicode MS" pitchFamily="34" charset="-128"/>
                <a:cs typeface="Arial Unicode MS" pitchFamily="34" charset="-128"/>
              </a:rPr>
              <a:t> </a:t>
            </a:r>
            <a:endParaRPr lang="en-GB" sz="500">
              <a:cs typeface="Times New Roman" pitchFamily="18" charset="0"/>
            </a:endParaRPr>
          </a:p>
          <a:p>
            <a:pPr algn="just">
              <a:spcBef>
                <a:spcPts val="100"/>
              </a:spcBef>
              <a:spcAft>
                <a:spcPts val="100"/>
              </a:spcAft>
              <a:tabLst>
                <a:tab pos="8947150" algn="l"/>
              </a:tabLst>
            </a:pPr>
            <a:r>
              <a:rPr lang="en-GB" sz="1800">
                <a:cs typeface="Times New Roman" pitchFamily="18" charset="0"/>
              </a:rPr>
              <a:t>The bar chart on the left (Fig. 3) shows a comparison of results obtained from the simple “beer shake” test described above, and from a pilot plant brew where the emulsions were used as antifoams in the fermentation vessel.  It can be seen that there is a good correspondence between the results.  This provides confidence that the simple, 8-minute laboratory test is a good predictor of antifoam performance in brewing operations. </a:t>
            </a:r>
          </a:p>
        </p:txBody>
      </p:sp>
      <p:sp>
        <p:nvSpPr>
          <p:cNvPr id="2069" name="Text Box 21"/>
          <p:cNvSpPr txBox="1">
            <a:spLocks noChangeArrowheads="1"/>
          </p:cNvSpPr>
          <p:nvPr/>
        </p:nvSpPr>
        <p:spPr bwMode="auto">
          <a:xfrm>
            <a:off x="11049000" y="4572000"/>
            <a:ext cx="9525000" cy="5132388"/>
          </a:xfrm>
          <a:prstGeom prst="rect">
            <a:avLst/>
          </a:prstGeom>
          <a:noFill/>
          <a:ln w="38100" cmpd="dbl">
            <a:solidFill>
              <a:srgbClr val="0000FF"/>
            </a:solidFill>
            <a:miter lim="800000"/>
            <a:headEnd/>
            <a:tailEnd/>
          </a:ln>
          <a:effectLst/>
        </p:spPr>
        <p:txBody>
          <a:bodyPr lIns="234000" rIns="234000">
            <a:spAutoFit/>
          </a:bodyPr>
          <a:lstStyle/>
          <a:p>
            <a:pPr algn="ctr">
              <a:spcBef>
                <a:spcPts val="500"/>
              </a:spcBef>
              <a:spcAft>
                <a:spcPts val="500"/>
              </a:spcAft>
              <a:tabLst>
                <a:tab pos="285750" algn="l"/>
                <a:tab pos="8947150" algn="l"/>
              </a:tabLst>
            </a:pPr>
            <a:endParaRPr lang="en-US" sz="900" b="1">
              <a:solidFill>
                <a:srgbClr val="CC9900"/>
              </a:solidFill>
              <a:effectLst>
                <a:outerShdw blurRad="38100" dist="38100" dir="2700000" algn="tl">
                  <a:srgbClr val="C0C0C0"/>
                </a:outerShdw>
              </a:effectLst>
            </a:endParaRPr>
          </a:p>
          <a:p>
            <a:pPr algn="ctr">
              <a:spcBef>
                <a:spcPts val="500"/>
              </a:spcBef>
              <a:spcAft>
                <a:spcPts val="500"/>
              </a:spcAft>
              <a:tabLst>
                <a:tab pos="285750" algn="l"/>
                <a:tab pos="8947150" algn="l"/>
              </a:tabLst>
            </a:pPr>
            <a:r>
              <a:rPr lang="en-US" sz="2800" b="1">
                <a:solidFill>
                  <a:srgbClr val="CC9900"/>
                </a:solidFill>
                <a:effectLst>
                  <a:outerShdw blurRad="38100" dist="38100" dir="2700000" algn="tl">
                    <a:srgbClr val="C0C0C0"/>
                  </a:outerShdw>
                </a:effectLst>
              </a:rPr>
              <a:t>KEY OBJECTIVES</a:t>
            </a:r>
          </a:p>
          <a:p>
            <a:pPr algn="just">
              <a:spcBef>
                <a:spcPts val="500"/>
              </a:spcBef>
              <a:spcAft>
                <a:spcPts val="500"/>
              </a:spcAft>
              <a:tabLst>
                <a:tab pos="285750" algn="l"/>
                <a:tab pos="8947150" algn="l"/>
              </a:tabLst>
            </a:pPr>
            <a:r>
              <a:rPr lang="en-GB" sz="1800">
                <a:cs typeface="Times New Roman" pitchFamily="18" charset="0"/>
              </a:rPr>
              <a:t>The key objectives of this applied research and development project are summarised here.  An existing antifoam emulsion had been developed previously based on hop fats and waxes (UK patent GB 2,444,359 B; worldwide patents pending), and we experimented with the formulation to improve performance while keeping within the commercially important parameters below:  </a:t>
            </a:r>
          </a:p>
          <a:p>
            <a:pPr algn="just">
              <a:spcBef>
                <a:spcPts val="500"/>
              </a:spcBef>
              <a:spcAft>
                <a:spcPts val="500"/>
              </a:spcAft>
              <a:tabLst>
                <a:tab pos="285750" algn="l"/>
                <a:tab pos="8947150" algn="l"/>
              </a:tabLst>
            </a:pPr>
            <a:r>
              <a:rPr lang="en-GB" sz="1800">
                <a:latin typeface="Times New Roman"/>
                <a:ea typeface="Arial Unicode MS" pitchFamily="34" charset="-128"/>
                <a:cs typeface="Arial Unicode MS" pitchFamily="34" charset="-128"/>
              </a:rPr>
              <a:t> </a:t>
            </a:r>
            <a:endParaRPr lang="en-GB" sz="1800">
              <a:cs typeface="Times New Roman" pitchFamily="18" charset="0"/>
            </a:endParaRPr>
          </a:p>
          <a:p>
            <a:pPr algn="just">
              <a:spcBef>
                <a:spcPts val="500"/>
              </a:spcBef>
              <a:spcAft>
                <a:spcPts val="500"/>
              </a:spcAft>
              <a:buFontTx/>
              <a:buChar char="•"/>
              <a:tabLst>
                <a:tab pos="285750" algn="l"/>
                <a:tab pos="8947150" algn="l"/>
              </a:tabLst>
            </a:pPr>
            <a:r>
              <a:rPr lang="en-GB" sz="1800">
                <a:cs typeface="Times New Roman" pitchFamily="18" charset="0"/>
              </a:rPr>
              <a:t>   	Effective antifoam performance – the emulsion needed to provide antifoam activity 	comparable to the well-known silicone antifoams</a:t>
            </a:r>
          </a:p>
          <a:p>
            <a:pPr algn="just">
              <a:spcBef>
                <a:spcPts val="500"/>
              </a:spcBef>
              <a:spcAft>
                <a:spcPts val="500"/>
              </a:spcAft>
              <a:buFontTx/>
              <a:buChar char="•"/>
              <a:tabLst>
                <a:tab pos="285750" algn="l"/>
                <a:tab pos="8947150" algn="l"/>
              </a:tabLst>
            </a:pPr>
            <a:r>
              <a:rPr lang="en-GB" sz="1800">
                <a:cs typeface="Times New Roman" pitchFamily="18" charset="0"/>
              </a:rPr>
              <a:t>   	Easy to handle and dose</a:t>
            </a:r>
          </a:p>
          <a:p>
            <a:pPr algn="just">
              <a:spcBef>
                <a:spcPts val="500"/>
              </a:spcBef>
              <a:spcAft>
                <a:spcPts val="500"/>
              </a:spcAft>
              <a:buFontTx/>
              <a:buChar char="•"/>
              <a:tabLst>
                <a:tab pos="285750" algn="l"/>
                <a:tab pos="8947150" algn="l"/>
              </a:tabLst>
            </a:pPr>
            <a:r>
              <a:rPr lang="en-GB" sz="1800">
                <a:cs typeface="Times New Roman" pitchFamily="18" charset="0"/>
              </a:rPr>
              <a:t>   	Natural emulsifying agents to complement the hop-based nature of the antifoam base</a:t>
            </a:r>
          </a:p>
          <a:p>
            <a:pPr algn="just">
              <a:spcBef>
                <a:spcPts val="500"/>
              </a:spcBef>
              <a:spcAft>
                <a:spcPts val="500"/>
              </a:spcAft>
              <a:buFontTx/>
              <a:buChar char="•"/>
              <a:tabLst>
                <a:tab pos="285750" algn="l"/>
                <a:tab pos="8947150" algn="l"/>
              </a:tabLst>
            </a:pPr>
            <a:r>
              <a:rPr lang="en-GB" sz="1800">
                <a:cs typeface="Times New Roman" pitchFamily="18" charset="0"/>
              </a:rPr>
              <a:t>   	Microbiologically stable</a:t>
            </a:r>
          </a:p>
          <a:p>
            <a:pPr algn="just">
              <a:spcBef>
                <a:spcPts val="500"/>
              </a:spcBef>
              <a:spcAft>
                <a:spcPts val="500"/>
              </a:spcAft>
              <a:buFontTx/>
              <a:buChar char="•"/>
              <a:tabLst>
                <a:tab pos="285750" algn="l"/>
                <a:tab pos="8947150" algn="l"/>
              </a:tabLst>
            </a:pPr>
            <a:r>
              <a:rPr lang="en-GB" sz="1800">
                <a:cs typeface="Times New Roman" pitchFamily="18" charset="0"/>
              </a:rPr>
              <a:t>   	No carry-over of antifoam effect or taste and aroma into the final beer</a:t>
            </a:r>
          </a:p>
          <a:p>
            <a:pPr>
              <a:spcBef>
                <a:spcPts val="500"/>
              </a:spcBef>
              <a:spcAft>
                <a:spcPts val="500"/>
              </a:spcAft>
              <a:tabLst>
                <a:tab pos="285750" algn="l"/>
                <a:tab pos="8947150" algn="l"/>
              </a:tabLst>
            </a:pPr>
            <a:endParaRPr lang="en-GB" sz="1800"/>
          </a:p>
        </p:txBody>
      </p:sp>
      <p:sp>
        <p:nvSpPr>
          <p:cNvPr id="2071" name="Text Box 23"/>
          <p:cNvSpPr txBox="1">
            <a:spLocks noChangeArrowheads="1"/>
          </p:cNvSpPr>
          <p:nvPr/>
        </p:nvSpPr>
        <p:spPr bwMode="auto">
          <a:xfrm>
            <a:off x="26974800" y="4419600"/>
            <a:ext cx="3657600" cy="4770438"/>
          </a:xfrm>
          <a:prstGeom prst="rect">
            <a:avLst/>
          </a:prstGeom>
          <a:noFill/>
          <a:ln w="9525">
            <a:solidFill>
              <a:srgbClr val="0000FF"/>
            </a:solidFill>
            <a:miter lim="800000"/>
            <a:headEnd/>
            <a:tailEnd/>
          </a:ln>
          <a:effectLst/>
        </p:spPr>
        <p:txBody>
          <a:bodyPr lIns="234000" rIns="234000">
            <a:spAutoFit/>
          </a:bodyPr>
          <a:lstStyle/>
          <a:p>
            <a:pPr algn="just">
              <a:spcBef>
                <a:spcPct val="50000"/>
              </a:spcBef>
            </a:pPr>
            <a:r>
              <a:rPr lang="en-GB" sz="1800">
                <a:cs typeface="Times New Roman" pitchFamily="18" charset="0"/>
              </a:rPr>
              <a:t>Sunflower lecithin is ideal as a natural emulsifying agent to complement the hop fats and waxes.  The hop fats and waxes can be emulsified directly into water (see the left pair of emulsions in Fig. 1), but the antifoam performance is relatively poor.  Addition of lecithin improves the antifoam performance in a dose-dependent fashion, as shown in Fig. 4 on the left.  Lecithin on its own does not show good antifoam performance, hence the synergy between the lecithin emulsifier and the hop fats and waxes is important.</a:t>
            </a:r>
          </a:p>
        </p:txBody>
      </p:sp>
      <p:sp>
        <p:nvSpPr>
          <p:cNvPr id="2078" name="Text Box 30"/>
          <p:cNvSpPr txBox="1">
            <a:spLocks noChangeArrowheads="1"/>
          </p:cNvSpPr>
          <p:nvPr/>
        </p:nvSpPr>
        <p:spPr bwMode="auto">
          <a:xfrm>
            <a:off x="21183600" y="4419600"/>
            <a:ext cx="5486400" cy="1130300"/>
          </a:xfrm>
          <a:prstGeom prst="rect">
            <a:avLst/>
          </a:prstGeom>
          <a:noFill/>
          <a:ln w="9525">
            <a:noFill/>
            <a:miter lim="800000"/>
            <a:headEnd/>
            <a:tailEnd/>
          </a:ln>
          <a:effectLst/>
        </p:spPr>
        <p:txBody>
          <a:bodyPr>
            <a:spAutoFit/>
          </a:bodyPr>
          <a:lstStyle/>
          <a:p>
            <a:pPr algn="ctr">
              <a:spcBef>
                <a:spcPts val="500"/>
              </a:spcBef>
              <a:spcAft>
                <a:spcPts val="500"/>
              </a:spcAft>
            </a:pPr>
            <a:r>
              <a:rPr lang="en-US" sz="2800" b="1">
                <a:solidFill>
                  <a:srgbClr val="CC9900"/>
                </a:solidFill>
                <a:effectLst>
                  <a:outerShdw blurRad="38100" dist="38100" dir="2700000" algn="tl">
                    <a:srgbClr val="C0C0C0"/>
                  </a:outerShdw>
                </a:effectLst>
              </a:rPr>
              <a:t>FORMULATION</a:t>
            </a:r>
          </a:p>
          <a:p>
            <a:pPr>
              <a:spcBef>
                <a:spcPct val="50000"/>
              </a:spcBef>
            </a:pPr>
            <a:endParaRPr lang="en-GB"/>
          </a:p>
        </p:txBody>
      </p:sp>
      <p:sp>
        <p:nvSpPr>
          <p:cNvPr id="2079" name="Rectangle 31"/>
          <p:cNvSpPr>
            <a:spLocks noChangeArrowheads="1"/>
          </p:cNvSpPr>
          <p:nvPr/>
        </p:nvSpPr>
        <p:spPr bwMode="auto">
          <a:xfrm>
            <a:off x="22707600" y="9601200"/>
            <a:ext cx="6019800" cy="1195388"/>
          </a:xfrm>
          <a:prstGeom prst="rect">
            <a:avLst/>
          </a:prstGeom>
          <a:noFill/>
          <a:ln w="9525">
            <a:noFill/>
            <a:miter lim="800000"/>
            <a:headEnd/>
            <a:tailEnd/>
          </a:ln>
          <a:effectLst/>
        </p:spPr>
        <p:txBody>
          <a:bodyPr>
            <a:spAutoFit/>
          </a:bodyPr>
          <a:lstStyle/>
          <a:p>
            <a:pPr>
              <a:spcBef>
                <a:spcPts val="500"/>
              </a:spcBef>
              <a:spcAft>
                <a:spcPts val="500"/>
              </a:spcAft>
            </a:pPr>
            <a:r>
              <a:rPr lang="en-US" sz="2800" b="1">
                <a:solidFill>
                  <a:srgbClr val="CC9900"/>
                </a:solidFill>
                <a:effectLst>
                  <a:outerShdw blurRad="38100" dist="38100" dir="2700000" algn="tl">
                    <a:srgbClr val="C0C0C0"/>
                  </a:outerShdw>
                </a:effectLst>
              </a:rPr>
              <a:t>PILOT PLANT BREWERY TRIALS</a:t>
            </a:r>
          </a:p>
          <a:p>
            <a:pPr algn="ctr">
              <a:spcBef>
                <a:spcPts val="500"/>
              </a:spcBef>
              <a:spcAft>
                <a:spcPts val="500"/>
              </a:spcAft>
            </a:pPr>
            <a:r>
              <a:rPr lang="en-GB" sz="1800">
                <a:cs typeface="Times New Roman" pitchFamily="18" charset="0"/>
              </a:rPr>
              <a:t>(Lipohop C and Lipohop C-Plus refer to formulations with different ratios of  hop fats and waxes to sunflower lecithin)</a:t>
            </a:r>
            <a:endParaRPr lang="en-US" sz="1800">
              <a:cs typeface="Times New Roman" pitchFamily="18" charset="0"/>
            </a:endParaRPr>
          </a:p>
        </p:txBody>
      </p:sp>
      <p:sp>
        <p:nvSpPr>
          <p:cNvPr id="2080" name="Text Box 32"/>
          <p:cNvSpPr txBox="1">
            <a:spLocks noChangeArrowheads="1"/>
          </p:cNvSpPr>
          <p:nvPr/>
        </p:nvSpPr>
        <p:spPr bwMode="auto">
          <a:xfrm>
            <a:off x="36576000" y="10564813"/>
            <a:ext cx="4191000" cy="4370387"/>
          </a:xfrm>
          <a:prstGeom prst="rect">
            <a:avLst/>
          </a:prstGeom>
          <a:noFill/>
          <a:ln w="38100" cmpd="dbl">
            <a:solidFill>
              <a:srgbClr val="0000FF"/>
            </a:solidFill>
            <a:miter lim="800000"/>
            <a:headEnd/>
            <a:tailEnd/>
          </a:ln>
          <a:effectLst/>
        </p:spPr>
        <p:txBody>
          <a:bodyPr lIns="234000" rIns="234000">
            <a:spAutoFit/>
          </a:bodyPr>
          <a:lstStyle/>
          <a:p>
            <a:pPr algn="ctr">
              <a:spcBef>
                <a:spcPts val="500"/>
              </a:spcBef>
              <a:spcAft>
                <a:spcPts val="500"/>
              </a:spcAft>
              <a:tabLst>
                <a:tab pos="8947150" algn="l"/>
              </a:tabLst>
            </a:pPr>
            <a:endParaRPr lang="en-US" sz="900" b="1">
              <a:solidFill>
                <a:srgbClr val="CC9900"/>
              </a:solidFill>
              <a:effectLst>
                <a:outerShdw blurRad="38100" dist="38100" dir="2700000" algn="tl">
                  <a:srgbClr val="C0C0C0"/>
                </a:outerShdw>
              </a:effectLst>
            </a:endParaRPr>
          </a:p>
          <a:p>
            <a:pPr algn="ctr">
              <a:spcBef>
                <a:spcPts val="500"/>
              </a:spcBef>
              <a:spcAft>
                <a:spcPts val="500"/>
              </a:spcAft>
              <a:tabLst>
                <a:tab pos="8947150" algn="l"/>
              </a:tabLst>
            </a:pPr>
            <a:r>
              <a:rPr lang="en-US" sz="2800" b="1">
                <a:solidFill>
                  <a:srgbClr val="CC9900"/>
                </a:solidFill>
                <a:effectLst>
                  <a:outerShdw blurRad="38100" dist="38100" dir="2700000" algn="tl">
                    <a:srgbClr val="C0C0C0"/>
                  </a:outerShdw>
                </a:effectLst>
              </a:rPr>
              <a:t>STABILITY</a:t>
            </a:r>
          </a:p>
          <a:p>
            <a:pPr algn="just">
              <a:spcBef>
                <a:spcPts val="500"/>
              </a:spcBef>
              <a:spcAft>
                <a:spcPts val="500"/>
              </a:spcAft>
              <a:tabLst>
                <a:tab pos="8947150" algn="l"/>
              </a:tabLst>
            </a:pPr>
            <a:r>
              <a:rPr lang="en-GB" sz="1800">
                <a:cs typeface="Times New Roman" pitchFamily="18" charset="0"/>
              </a:rPr>
              <a:t>Emulsions were tested for antifoam performance after 10 months storage under ambient conditions.  Fig. 8 on the left shows that antifoam performance was not impaired by storage.  Storage samples were also tested for microbiological contamination after 3, 6, 9 and 12 months storage under ambient conditions, and no contamination was detected (data not shown).</a:t>
            </a:r>
          </a:p>
          <a:p>
            <a:pPr>
              <a:spcBef>
                <a:spcPts val="500"/>
              </a:spcBef>
              <a:spcAft>
                <a:spcPts val="500"/>
              </a:spcAft>
              <a:tabLst>
                <a:tab pos="8947150" algn="l"/>
              </a:tabLst>
            </a:pPr>
            <a:endParaRPr lang="en-GB" sz="1800"/>
          </a:p>
        </p:txBody>
      </p:sp>
      <p:sp>
        <p:nvSpPr>
          <p:cNvPr id="2081" name="Text Box 33"/>
          <p:cNvSpPr txBox="1">
            <a:spLocks noChangeArrowheads="1"/>
          </p:cNvSpPr>
          <p:nvPr/>
        </p:nvSpPr>
        <p:spPr bwMode="auto">
          <a:xfrm>
            <a:off x="30632400" y="15621000"/>
            <a:ext cx="9525000" cy="2986088"/>
          </a:xfrm>
          <a:prstGeom prst="rect">
            <a:avLst/>
          </a:prstGeom>
          <a:noFill/>
          <a:ln w="38100" cmpd="dbl">
            <a:solidFill>
              <a:srgbClr val="0000FF"/>
            </a:solidFill>
            <a:miter lim="800000"/>
            <a:headEnd/>
            <a:tailEnd/>
          </a:ln>
          <a:effectLst/>
        </p:spPr>
        <p:txBody>
          <a:bodyPr lIns="234000" rIns="234000">
            <a:spAutoFit/>
          </a:bodyPr>
          <a:lstStyle/>
          <a:p>
            <a:pPr algn="ctr">
              <a:spcBef>
                <a:spcPts val="500"/>
              </a:spcBef>
              <a:spcAft>
                <a:spcPts val="500"/>
              </a:spcAft>
              <a:tabLst>
                <a:tab pos="8947150" algn="l"/>
              </a:tabLst>
            </a:pPr>
            <a:endParaRPr lang="en-US" sz="900" b="1">
              <a:solidFill>
                <a:srgbClr val="CC9900"/>
              </a:solidFill>
              <a:effectLst>
                <a:outerShdw blurRad="38100" dist="38100" dir="2700000" algn="tl">
                  <a:srgbClr val="C0C0C0"/>
                </a:outerShdw>
              </a:effectLst>
            </a:endParaRPr>
          </a:p>
          <a:p>
            <a:pPr algn="ctr">
              <a:spcBef>
                <a:spcPts val="500"/>
              </a:spcBef>
              <a:spcAft>
                <a:spcPts val="500"/>
              </a:spcAft>
              <a:tabLst>
                <a:tab pos="8947150" algn="l"/>
              </a:tabLst>
            </a:pPr>
            <a:r>
              <a:rPr lang="en-US" sz="2800" b="1">
                <a:solidFill>
                  <a:srgbClr val="CC9900"/>
                </a:solidFill>
                <a:effectLst>
                  <a:outerShdw blurRad="38100" dist="38100" dir="2700000" algn="tl">
                    <a:srgbClr val="C0C0C0"/>
                  </a:outerShdw>
                </a:effectLst>
              </a:rPr>
              <a:t>CONCLUSIONS</a:t>
            </a:r>
          </a:p>
          <a:p>
            <a:pPr>
              <a:spcBef>
                <a:spcPts val="500"/>
              </a:spcBef>
              <a:spcAft>
                <a:spcPts val="500"/>
              </a:spcAft>
              <a:tabLst>
                <a:tab pos="8947150" algn="l"/>
              </a:tabLst>
            </a:pPr>
            <a:endParaRPr lang="en-GB" sz="900"/>
          </a:p>
          <a:p>
            <a:pPr algn="just">
              <a:spcBef>
                <a:spcPts val="500"/>
              </a:spcBef>
              <a:spcAft>
                <a:spcPts val="500"/>
              </a:spcAft>
              <a:tabLst>
                <a:tab pos="8947150" algn="l"/>
              </a:tabLst>
            </a:pPr>
            <a:r>
              <a:rPr lang="en-GB" sz="1800">
                <a:cs typeface="Times New Roman" pitchFamily="18" charset="0"/>
              </a:rPr>
              <a:t>By adjusting the relative proportions of hop fats and waxes, and sunflower lecithin as a natural emulsifier, an effective antifoam emulsion can be prepared that shows good stability and does not carry over into the final beer when dosed into the fermenter.  Beer brewed using the antifoam emulsions showed better final foam stability and increased utilisation of hop bitterness – this is probably due to lower losses of iso-alpha-acids in the foam phase during fermentation.</a:t>
            </a:r>
            <a:endParaRPr lang="en-GB" sz="1800"/>
          </a:p>
          <a:p>
            <a:pPr>
              <a:spcBef>
                <a:spcPts val="500"/>
              </a:spcBef>
              <a:spcAft>
                <a:spcPts val="500"/>
              </a:spcAft>
              <a:tabLst>
                <a:tab pos="8947150" algn="l"/>
              </a:tabLst>
            </a:pPr>
            <a:r>
              <a:rPr lang="en-GB" sz="1800"/>
              <a:t> </a:t>
            </a:r>
          </a:p>
        </p:txBody>
      </p:sp>
      <p:sp>
        <p:nvSpPr>
          <p:cNvPr id="2203" name="Text Box 155"/>
          <p:cNvSpPr txBox="1">
            <a:spLocks noChangeArrowheads="1"/>
          </p:cNvSpPr>
          <p:nvPr/>
        </p:nvSpPr>
        <p:spPr bwMode="auto">
          <a:xfrm>
            <a:off x="10972800" y="10972800"/>
            <a:ext cx="914400" cy="376238"/>
          </a:xfrm>
          <a:prstGeom prst="rect">
            <a:avLst/>
          </a:prstGeom>
          <a:solidFill>
            <a:schemeClr val="bg1"/>
          </a:solidFill>
          <a:ln w="9525">
            <a:solidFill>
              <a:srgbClr val="000000"/>
            </a:solidFill>
            <a:miter lim="800000"/>
            <a:headEnd/>
            <a:tailEnd/>
          </a:ln>
          <a:effectLst/>
        </p:spPr>
        <p:txBody>
          <a:bodyPr>
            <a:spAutoFit/>
          </a:bodyPr>
          <a:lstStyle/>
          <a:p>
            <a:pPr algn="ctr">
              <a:spcBef>
                <a:spcPct val="50000"/>
              </a:spcBef>
            </a:pPr>
            <a:r>
              <a:rPr lang="en-GB" sz="1800" b="1"/>
              <a:t>Fig. 2.</a:t>
            </a:r>
          </a:p>
        </p:txBody>
      </p:sp>
      <p:sp>
        <p:nvSpPr>
          <p:cNvPr id="2204" name="Text Box 156"/>
          <p:cNvSpPr txBox="1">
            <a:spLocks noChangeArrowheads="1"/>
          </p:cNvSpPr>
          <p:nvPr/>
        </p:nvSpPr>
        <p:spPr bwMode="auto">
          <a:xfrm>
            <a:off x="10744200" y="15087600"/>
            <a:ext cx="838200" cy="376238"/>
          </a:xfrm>
          <a:prstGeom prst="rect">
            <a:avLst/>
          </a:prstGeom>
          <a:solidFill>
            <a:schemeClr val="bg1"/>
          </a:solidFill>
          <a:ln w="9525">
            <a:solidFill>
              <a:srgbClr val="000000"/>
            </a:solidFill>
            <a:miter lim="800000"/>
            <a:headEnd/>
            <a:tailEnd/>
          </a:ln>
          <a:effectLst/>
        </p:spPr>
        <p:txBody>
          <a:bodyPr>
            <a:spAutoFit/>
          </a:bodyPr>
          <a:lstStyle/>
          <a:p>
            <a:pPr algn="ctr">
              <a:spcBef>
                <a:spcPct val="50000"/>
              </a:spcBef>
            </a:pPr>
            <a:r>
              <a:rPr lang="en-GB" sz="1800" b="1"/>
              <a:t>Fig. 3.</a:t>
            </a:r>
          </a:p>
        </p:txBody>
      </p:sp>
      <p:sp>
        <p:nvSpPr>
          <p:cNvPr id="2205" name="Text Box 157"/>
          <p:cNvSpPr txBox="1">
            <a:spLocks noChangeArrowheads="1"/>
          </p:cNvSpPr>
          <p:nvPr/>
        </p:nvSpPr>
        <p:spPr bwMode="auto">
          <a:xfrm>
            <a:off x="21336000" y="4724400"/>
            <a:ext cx="914400" cy="376238"/>
          </a:xfrm>
          <a:prstGeom prst="rect">
            <a:avLst/>
          </a:prstGeom>
          <a:solidFill>
            <a:schemeClr val="bg1"/>
          </a:solidFill>
          <a:ln w="9525">
            <a:solidFill>
              <a:srgbClr val="000000"/>
            </a:solidFill>
            <a:miter lim="800000"/>
            <a:headEnd/>
            <a:tailEnd/>
          </a:ln>
          <a:effectLst/>
        </p:spPr>
        <p:txBody>
          <a:bodyPr>
            <a:spAutoFit/>
          </a:bodyPr>
          <a:lstStyle/>
          <a:p>
            <a:pPr algn="ctr">
              <a:spcBef>
                <a:spcPct val="50000"/>
              </a:spcBef>
            </a:pPr>
            <a:r>
              <a:rPr lang="en-GB" sz="1800" b="1"/>
              <a:t>Fig. 4.</a:t>
            </a:r>
          </a:p>
        </p:txBody>
      </p:sp>
      <p:sp>
        <p:nvSpPr>
          <p:cNvPr id="2206" name="Text Box 158"/>
          <p:cNvSpPr txBox="1">
            <a:spLocks noChangeArrowheads="1"/>
          </p:cNvSpPr>
          <p:nvPr/>
        </p:nvSpPr>
        <p:spPr bwMode="auto">
          <a:xfrm>
            <a:off x="22250400" y="10972800"/>
            <a:ext cx="914400" cy="376238"/>
          </a:xfrm>
          <a:prstGeom prst="rect">
            <a:avLst/>
          </a:prstGeom>
          <a:solidFill>
            <a:schemeClr val="bg1"/>
          </a:solidFill>
          <a:ln w="9525">
            <a:solidFill>
              <a:srgbClr val="000000"/>
            </a:solidFill>
            <a:miter lim="800000"/>
            <a:headEnd/>
            <a:tailEnd/>
          </a:ln>
          <a:effectLst/>
        </p:spPr>
        <p:txBody>
          <a:bodyPr>
            <a:spAutoFit/>
          </a:bodyPr>
          <a:lstStyle/>
          <a:p>
            <a:pPr algn="ctr">
              <a:spcBef>
                <a:spcPct val="50000"/>
              </a:spcBef>
            </a:pPr>
            <a:r>
              <a:rPr lang="en-GB" sz="1800" b="1"/>
              <a:t>Fig. 5.</a:t>
            </a:r>
          </a:p>
        </p:txBody>
      </p:sp>
      <p:sp>
        <p:nvSpPr>
          <p:cNvPr id="2207" name="Text Box 159"/>
          <p:cNvSpPr txBox="1">
            <a:spLocks noChangeArrowheads="1"/>
          </p:cNvSpPr>
          <p:nvPr/>
        </p:nvSpPr>
        <p:spPr bwMode="auto">
          <a:xfrm>
            <a:off x="22250400" y="15544800"/>
            <a:ext cx="914400" cy="376238"/>
          </a:xfrm>
          <a:prstGeom prst="rect">
            <a:avLst/>
          </a:prstGeom>
          <a:solidFill>
            <a:schemeClr val="bg1"/>
          </a:solidFill>
          <a:ln w="9525">
            <a:solidFill>
              <a:srgbClr val="000000"/>
            </a:solidFill>
            <a:miter lim="800000"/>
            <a:headEnd/>
            <a:tailEnd/>
          </a:ln>
          <a:effectLst/>
        </p:spPr>
        <p:txBody>
          <a:bodyPr>
            <a:spAutoFit/>
          </a:bodyPr>
          <a:lstStyle/>
          <a:p>
            <a:pPr algn="ctr">
              <a:spcBef>
                <a:spcPct val="50000"/>
              </a:spcBef>
            </a:pPr>
            <a:r>
              <a:rPr lang="en-GB" sz="1800" b="1"/>
              <a:t>Fig. 6.</a:t>
            </a:r>
          </a:p>
        </p:txBody>
      </p:sp>
      <p:sp>
        <p:nvSpPr>
          <p:cNvPr id="2208" name="Text Box 160"/>
          <p:cNvSpPr txBox="1">
            <a:spLocks noChangeArrowheads="1"/>
          </p:cNvSpPr>
          <p:nvPr/>
        </p:nvSpPr>
        <p:spPr bwMode="auto">
          <a:xfrm>
            <a:off x="32537400" y="5181600"/>
            <a:ext cx="914400" cy="376238"/>
          </a:xfrm>
          <a:prstGeom prst="rect">
            <a:avLst/>
          </a:prstGeom>
          <a:solidFill>
            <a:schemeClr val="bg1"/>
          </a:solidFill>
          <a:ln w="9525">
            <a:solidFill>
              <a:srgbClr val="000000"/>
            </a:solidFill>
            <a:miter lim="800000"/>
            <a:headEnd/>
            <a:tailEnd/>
          </a:ln>
          <a:effectLst/>
        </p:spPr>
        <p:txBody>
          <a:bodyPr>
            <a:spAutoFit/>
          </a:bodyPr>
          <a:lstStyle/>
          <a:p>
            <a:pPr algn="ctr">
              <a:spcBef>
                <a:spcPct val="50000"/>
              </a:spcBef>
            </a:pPr>
            <a:r>
              <a:rPr lang="en-GB" sz="1800" b="1"/>
              <a:t>Fig. 7.</a:t>
            </a:r>
          </a:p>
        </p:txBody>
      </p:sp>
      <p:sp>
        <p:nvSpPr>
          <p:cNvPr id="2209" name="Text Box 161"/>
          <p:cNvSpPr txBox="1">
            <a:spLocks noChangeArrowheads="1"/>
          </p:cNvSpPr>
          <p:nvPr/>
        </p:nvSpPr>
        <p:spPr bwMode="auto">
          <a:xfrm>
            <a:off x="29794200" y="10439400"/>
            <a:ext cx="914400" cy="376238"/>
          </a:xfrm>
          <a:prstGeom prst="rect">
            <a:avLst/>
          </a:prstGeom>
          <a:solidFill>
            <a:schemeClr val="bg1"/>
          </a:solidFill>
          <a:ln w="9525">
            <a:solidFill>
              <a:srgbClr val="000000"/>
            </a:solidFill>
            <a:miter lim="800000"/>
            <a:headEnd/>
            <a:tailEnd/>
          </a:ln>
          <a:effectLst/>
        </p:spPr>
        <p:txBody>
          <a:bodyPr>
            <a:spAutoFit/>
          </a:bodyPr>
          <a:lstStyle/>
          <a:p>
            <a:pPr algn="ctr">
              <a:spcBef>
                <a:spcPct val="50000"/>
              </a:spcBef>
            </a:pPr>
            <a:r>
              <a:rPr lang="en-GB" sz="1800" b="1"/>
              <a:t>Fig. 8.</a:t>
            </a:r>
          </a:p>
        </p:txBody>
      </p:sp>
      <p:graphicFrame>
        <p:nvGraphicFramePr>
          <p:cNvPr id="2212" name="Object 164"/>
          <p:cNvGraphicFramePr>
            <a:graphicFrameLocks noChangeAspect="1"/>
          </p:cNvGraphicFramePr>
          <p:nvPr/>
        </p:nvGraphicFramePr>
        <p:xfrm>
          <a:off x="21259800" y="5229225"/>
          <a:ext cx="5305425" cy="4371975"/>
        </p:xfrm>
        <a:graphic>
          <a:graphicData uri="http://schemas.openxmlformats.org/presentationml/2006/ole">
            <p:oleObj spid="_x0000_s2212" name="Chart" r:id="rId10" imgW="11792331" imgH="9715881" progId="Excel.Chart.8">
              <p:embed/>
            </p:oleObj>
          </a:graphicData>
        </a:graphic>
      </p:graphicFrame>
      <p:graphicFrame>
        <p:nvGraphicFramePr>
          <p:cNvPr id="2215" name="Object 167"/>
          <p:cNvGraphicFramePr>
            <a:graphicFrameLocks noChangeAspect="1"/>
          </p:cNvGraphicFramePr>
          <p:nvPr/>
        </p:nvGraphicFramePr>
        <p:xfrm>
          <a:off x="29794200" y="10952163"/>
          <a:ext cx="5899150" cy="3983037"/>
        </p:xfrm>
        <a:graphic>
          <a:graphicData uri="http://schemas.openxmlformats.org/presentationml/2006/ole">
            <p:oleObj spid="_x0000_s2215" name="Chart" r:id="rId11" imgW="11792331" imgH="7963281" progId="Excel.Chart.8">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702</TotalTime>
  <Words>601</Words>
  <Application>Microsoft Office PowerPoint</Application>
  <PresentationFormat>Custom</PresentationFormat>
  <Paragraphs>49</Paragraphs>
  <Slides>1</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6" baseType="lpstr">
      <vt:lpstr>Times New Roman</vt:lpstr>
      <vt:lpstr>Arial Black</vt:lpstr>
      <vt:lpstr>Arial Unicode MS</vt:lpstr>
      <vt:lpstr>Default Design</vt:lpstr>
      <vt:lpstr>Microsoft Excel Chart</vt:lpstr>
      <vt:lpstr>Slide 1</vt:lpstr>
    </vt:vector>
  </TitlesOfParts>
  <Company>Scientific Societies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skronmiller</dc:creator>
  <cp:lastModifiedBy>Yannick Ford</cp:lastModifiedBy>
  <cp:revision>66</cp:revision>
  <dcterms:created xsi:type="dcterms:W3CDTF">2003-05-06T20:39:35Z</dcterms:created>
  <dcterms:modified xsi:type="dcterms:W3CDTF">2012-04-04T13:32:22Z</dcterms:modified>
</cp:coreProperties>
</file>